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17"/>
  </p:notesMasterIdLst>
  <p:sldIdLst>
    <p:sldId id="256" r:id="rId2"/>
    <p:sldId id="258" r:id="rId3"/>
    <p:sldId id="259" r:id="rId4"/>
    <p:sldId id="757" r:id="rId5"/>
    <p:sldId id="758" r:id="rId6"/>
    <p:sldId id="759" r:id="rId7"/>
    <p:sldId id="760" r:id="rId8"/>
    <p:sldId id="761" r:id="rId9"/>
    <p:sldId id="762" r:id="rId10"/>
    <p:sldId id="763" r:id="rId11"/>
    <p:sldId id="764" r:id="rId12"/>
    <p:sldId id="765" r:id="rId13"/>
    <p:sldId id="766" r:id="rId14"/>
    <p:sldId id="261" r:id="rId15"/>
    <p:sldId id="257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1"/>
    <a:srgbClr val="A7FFFA"/>
    <a:srgbClr val="FFC5E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4" autoAdjust="0"/>
    <p:restoredTop sz="95462"/>
  </p:normalViewPr>
  <p:slideViewPr>
    <p:cSldViewPr snapToGrid="0" showGuides="1">
      <p:cViewPr varScale="1">
        <p:scale>
          <a:sx n="110" d="100"/>
          <a:sy n="110" d="100"/>
        </p:scale>
        <p:origin x="1488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2B9489-715B-B942-916C-2D5F184747AF}" type="datetimeFigureOut">
              <a:rPr kumimoji="1" lang="zh-TW" altLang="en-US" smtClean="0"/>
              <a:t>2022/10/18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4B9641-453A-FC4F-8C96-03520FE5DBD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2518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9A670-E83D-4444-9958-08DBADE173BF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7656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9A670-E83D-4444-9958-08DBADE173BF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8354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9A670-E83D-4444-9958-08DBADE173BF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72197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3085765"/>
            <a:ext cx="8240108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990600"/>
            <a:ext cx="79897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  <a:latin typeface="Times" pitchFamily="2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2495444"/>
            <a:ext cx="7989752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  <a:latin typeface="Times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89FD4D6-E879-49D9-B564-F4321EFA749A}" type="datetimeFigureOut">
              <a:rPr lang="zh-TW" altLang="en-US" smtClean="0"/>
              <a:t>2022/10/18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DD4BB5C-BFCB-46A1-B2C0-856149F14C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8558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FD4D6-E879-49D9-B564-F4321EFA749A}" type="datetimeFigureOut">
              <a:rPr lang="zh-TW" altLang="en-US" smtClean="0"/>
              <a:t>2022/10/18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4BB5C-BFCB-46A1-B2C0-856149F14C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0919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89FD4D6-E879-49D9-B564-F4321EFA749A}" type="datetimeFigureOut">
              <a:rPr lang="zh-TW" altLang="en-US" smtClean="0"/>
              <a:t>2022/10/18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DD4BB5C-BFCB-46A1-B2C0-856149F14C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6233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11211" y="599724"/>
            <a:ext cx="8933935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777" y="488209"/>
            <a:ext cx="8044150" cy="1083329"/>
          </a:xfrm>
        </p:spPr>
        <p:txBody>
          <a:bodyPr>
            <a:normAutofit/>
          </a:bodyPr>
          <a:lstStyle>
            <a:lvl1pPr>
              <a:defRPr sz="4000">
                <a:latin typeface="Times" pitchFamily="2" charset="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228003"/>
            <a:ext cx="7989752" cy="3630795"/>
          </a:xfrm>
        </p:spPr>
        <p:txBody>
          <a:bodyPr/>
          <a:lstStyle>
            <a:lvl1pPr>
              <a:defRPr>
                <a:latin typeface="Times" pitchFamily="2" charset="0"/>
              </a:defRPr>
            </a:lvl1pPr>
            <a:lvl2pPr>
              <a:defRPr>
                <a:latin typeface="Times" pitchFamily="2" charset="0"/>
              </a:defRPr>
            </a:lvl2pPr>
            <a:lvl3pPr>
              <a:defRPr>
                <a:latin typeface="Times" pitchFamily="2" charset="0"/>
              </a:defRPr>
            </a:lvl3pPr>
            <a:lvl4pPr>
              <a:defRPr>
                <a:latin typeface="Times" pitchFamily="2" charset="0"/>
              </a:defRPr>
            </a:lvl4pPr>
            <a:lvl5pPr>
              <a:defRPr>
                <a:latin typeface="Times" pitchFamily="2" charset="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FD4D6-E879-49D9-B564-F4321EFA749A}" type="datetimeFigureOut">
              <a:rPr lang="zh-TW" altLang="en-US" smtClean="0"/>
              <a:t>2022/10/18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46738" y="6316935"/>
            <a:ext cx="770468" cy="365125"/>
          </a:xfrm>
        </p:spPr>
        <p:txBody>
          <a:bodyPr/>
          <a:lstStyle>
            <a:lvl1pPr>
              <a:defRPr sz="1200"/>
            </a:lvl1pPr>
          </a:lstStyle>
          <a:p>
            <a:fld id="{5DD4BB5C-BFCB-46A1-B2C0-856149F14C6C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562CD87-2B8C-AE49-9C59-8CF7603D02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252" y="6176726"/>
            <a:ext cx="2154029" cy="54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20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89FD4D6-E879-49D9-B564-F4321EFA749A}" type="datetimeFigureOut">
              <a:rPr lang="zh-TW" altLang="en-US" smtClean="0"/>
              <a:t>2022/10/18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DD4BB5C-BFCB-46A1-B2C0-856149F14C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3805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FD4D6-E879-49D9-B564-F4321EFA749A}" type="datetimeFigureOut">
              <a:rPr lang="zh-TW" altLang="en-US" smtClean="0"/>
              <a:t>2022/10/18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4BB5C-BFCB-46A1-B2C0-856149F14C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2082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FD4D6-E879-49D9-B564-F4321EFA749A}" type="datetimeFigureOut">
              <a:rPr lang="zh-TW" altLang="en-US" smtClean="0"/>
              <a:t>2022/10/18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4BB5C-BFCB-46A1-B2C0-856149F14C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8359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FD4D6-E879-49D9-B564-F4321EFA749A}" type="datetimeFigureOut">
              <a:rPr lang="zh-TW" altLang="en-US" smtClean="0"/>
              <a:t>2022/10/18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4BB5C-BFCB-46A1-B2C0-856149F14C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0913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FD4D6-E879-49D9-B564-F4321EFA749A}" type="datetimeFigureOut">
              <a:rPr lang="zh-TW" altLang="en-US" smtClean="0"/>
              <a:t>2022/10/18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4BB5C-BFCB-46A1-B2C0-856149F14C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2145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89FD4D6-E879-49D9-B564-F4321EFA749A}" type="datetimeFigureOut">
              <a:rPr lang="zh-TW" altLang="en-US" smtClean="0"/>
              <a:t>2022/10/18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DD4BB5C-BFCB-46A1-B2C0-856149F14C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9962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FD4D6-E879-49D9-B564-F4321EFA749A}" type="datetimeFigureOut">
              <a:rPr lang="zh-TW" altLang="en-US" smtClean="0"/>
              <a:t>2022/10/18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4BB5C-BFCB-46A1-B2C0-856149F14C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6763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489FD4D6-E879-49D9-B564-F4321EFA749A}" type="datetimeFigureOut">
              <a:rPr lang="zh-TW" altLang="en-US" smtClean="0"/>
              <a:t>2022/10/18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5DD4BB5C-BFCB-46A1-B2C0-856149F14C6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7837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276EA3-4287-A84A-B5E0-14D4C8AD2A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7124" y="1070113"/>
            <a:ext cx="7989752" cy="1504844"/>
          </a:xfrm>
        </p:spPr>
        <p:txBody>
          <a:bodyPr>
            <a:noAutofit/>
          </a:bodyPr>
          <a:lstStyle/>
          <a:p>
            <a:r>
              <a:rPr kumimoji="1" lang="en-US" altLang="zh-TW" sz="4800" dirty="0">
                <a:latin typeface="Times" pitchFamily="2" charset="0"/>
                <a:cs typeface="Arial" panose="020B0604020202020204" pitchFamily="34" charset="0"/>
              </a:rPr>
              <a:t>Waymo 2D Detection Challenge by YOLOv3</a:t>
            </a:r>
            <a:endParaRPr kumimoji="1" lang="zh-TW" altLang="en-US" sz="4800" dirty="0">
              <a:latin typeface="Times" pitchFamily="2" charset="0"/>
              <a:cs typeface="Arial" panose="020B0604020202020204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6F11975-FD21-E84F-9EF4-F6ED73CF7C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17655" y="4787879"/>
            <a:ext cx="6858000" cy="1504844"/>
          </a:xfrm>
        </p:spPr>
        <p:txBody>
          <a:bodyPr>
            <a:normAutofit/>
          </a:bodyPr>
          <a:lstStyle/>
          <a:p>
            <a:r>
              <a:rPr kumimoji="1" lang="en-US" altLang="zh-TW" sz="2000" dirty="0">
                <a:latin typeface="Times" pitchFamily="2" charset="0"/>
                <a:cs typeface="Arial" panose="020B0604020202020204" pitchFamily="34" charset="0"/>
              </a:rPr>
              <a:t>Group  : </a:t>
            </a:r>
            <a:r>
              <a:rPr kumimoji="1" lang="zh-CN" altLang="en-US" sz="2000" dirty="0">
                <a:latin typeface="Times" pitchFamily="2" charset="0"/>
                <a:cs typeface="Arial" panose="020B0604020202020204" pitchFamily="34" charset="0"/>
              </a:rPr>
              <a:t>朱立宬、徐代晏</a:t>
            </a:r>
            <a:endParaRPr kumimoji="1" lang="en-US" altLang="zh-TW" sz="2000" dirty="0">
              <a:cs typeface="Arial" panose="020B0604020202020204" pitchFamily="34" charset="0"/>
            </a:endParaRPr>
          </a:p>
        </p:txBody>
      </p:sp>
      <p:sp>
        <p:nvSpPr>
          <p:cNvPr id="4" name="副標題 2">
            <a:extLst>
              <a:ext uri="{FF2B5EF4-FFF2-40B4-BE49-F238E27FC236}">
                <a16:creationId xmlns:a16="http://schemas.microsoft.com/office/drawing/2014/main" id="{26F61DBC-D7F2-2344-BF02-E18AE35CD3A8}"/>
              </a:ext>
            </a:extLst>
          </p:cNvPr>
          <p:cNvSpPr txBox="1">
            <a:spLocks/>
          </p:cNvSpPr>
          <p:nvPr/>
        </p:nvSpPr>
        <p:spPr>
          <a:xfrm>
            <a:off x="1143000" y="5890492"/>
            <a:ext cx="6858000" cy="4022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None/>
              <a:defRPr sz="1600" kern="1200" cap="all">
                <a:solidFill>
                  <a:schemeClr val="accent2"/>
                </a:solidFill>
                <a:latin typeface="Times" pitchFamily="2" charset="0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000" dirty="0">
                <a:cs typeface="Arial" panose="020B0604020202020204" pitchFamily="34" charset="0"/>
              </a:rPr>
              <a:t>2020/06/23</a:t>
            </a:r>
          </a:p>
        </p:txBody>
      </p:sp>
    </p:spTree>
    <p:extLst>
      <p:ext uri="{BB962C8B-B14F-4D97-AF65-F5344CB8AC3E}">
        <p14:creationId xmlns:p14="http://schemas.microsoft.com/office/powerpoint/2010/main" val="2248904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EF0E8D-6D2D-874E-850E-07FEED7FB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Training Result - </a:t>
            </a:r>
            <a:r>
              <a:rPr kumimoji="1" lang="en-US" altLang="zh-TW" dirty="0" err="1"/>
              <a:t>mAP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D0A898B-531E-814C-98CE-DCD03D0917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777" y="3721404"/>
            <a:ext cx="5721975" cy="2161744"/>
          </a:xfrm>
        </p:spPr>
      </p:pic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A41387A8-CE7F-C642-AA3B-148073F11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1B6C9-2487-9E42-92CE-6538CA5C7F64}" type="slidenum">
              <a:rPr kumimoji="1" lang="zh-TW" altLang="en-US" smtClean="0"/>
              <a:t>10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A34E50C-3E81-184D-B273-081E3FC3D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023" y="2425148"/>
            <a:ext cx="2702749" cy="34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58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EF0E8D-6D2D-874E-850E-07FEED7FB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Detection Demo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45ACD99-2120-3F42-B886-D207270D3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7707" y="2150310"/>
            <a:ext cx="6764265" cy="3798457"/>
          </a:xfr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114A00-8007-3042-960A-AC50A8952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1B6C9-2487-9E42-92CE-6538CA5C7F64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02863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EF0E8D-6D2D-874E-850E-07FEED7FB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Detection Demo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8670CC-CC64-E24E-9CA6-E6CB5C7B3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6BEFE9-AFA9-6A4F-83D7-81B81E0FB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1B6C9-2487-9E42-92CE-6538CA5C7F64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94650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1165EE6-3FF3-234C-BE97-8E16AAA97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1B6C9-2487-9E42-92CE-6538CA5C7F64}" type="slidenum">
              <a:rPr kumimoji="1" lang="zh-TW" altLang="en-US" smtClean="0"/>
              <a:t>13</a:t>
            </a:fld>
            <a:endParaRPr kumimoji="1" lang="zh-TW" altLang="en-US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0C91420F-DC7E-7348-8975-613298D56DC6}"/>
              </a:ext>
            </a:extLst>
          </p:cNvPr>
          <p:cNvSpPr txBox="1">
            <a:spLocks/>
          </p:cNvSpPr>
          <p:nvPr/>
        </p:nvSpPr>
        <p:spPr>
          <a:xfrm>
            <a:off x="0" y="2676578"/>
            <a:ext cx="9144000" cy="1504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kumimoji="1" lang="en-US" altLang="zh-TW" sz="5000" dirty="0">
                <a:solidFill>
                  <a:schemeClr val="tx1"/>
                </a:solidFill>
                <a:latin typeface="Times" pitchFamily="2" charset="0"/>
                <a:cs typeface="Arial" panose="020B0604020202020204" pitchFamily="34" charset="0"/>
              </a:rPr>
              <a:t>Thank you</a:t>
            </a:r>
            <a:endParaRPr kumimoji="1" lang="zh-TW" altLang="en-US" sz="5000" dirty="0">
              <a:solidFill>
                <a:schemeClr val="tx1"/>
              </a:solidFill>
              <a:latin typeface="Times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737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EF0E8D-6D2D-874E-850E-07FEED7FB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Data Preprocessing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032E556-773C-7240-ACF5-D2B882CF8B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6497"/>
          <a:stretch/>
        </p:blipFill>
        <p:spPr>
          <a:xfrm>
            <a:off x="628650" y="2293106"/>
            <a:ext cx="6259798" cy="3252150"/>
          </a:xfr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24DCAA-7025-A545-8587-A9EEE62DC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1B6C9-2487-9E42-92CE-6538CA5C7F64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8451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42E593-6559-2241-9379-0AD72B1C4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0BBD93-DE58-B44B-8E7A-0F372E184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Introduction</a:t>
            </a:r>
          </a:p>
          <a:p>
            <a:r>
              <a:rPr kumimoji="1" lang="en-US" altLang="zh-TW" dirty="0"/>
              <a:t>Data Preprocessing</a:t>
            </a:r>
          </a:p>
          <a:p>
            <a:r>
              <a:rPr kumimoji="1" lang="en-US" altLang="zh-TW" dirty="0"/>
              <a:t>Training model</a:t>
            </a:r>
          </a:p>
          <a:p>
            <a:r>
              <a:rPr kumimoji="1" lang="en-US" altLang="zh-TW" dirty="0" err="1"/>
              <a:t>mAP</a:t>
            </a:r>
            <a:endParaRPr kumimoji="1" lang="en-US" altLang="zh-TW" dirty="0"/>
          </a:p>
          <a:p>
            <a:r>
              <a:rPr kumimoji="1" lang="en-US" altLang="zh-TW" dirty="0"/>
              <a:t>Detection demo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BE39B4-DBDA-2342-AC3B-6288C15E1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1B6C9-2487-9E42-92CE-6538CA5C7F64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2887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B1D835-941D-B247-B544-7BB1C2208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72" y="590842"/>
            <a:ext cx="7886700" cy="994172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Introduction</a:t>
            </a:r>
            <a:endParaRPr kumimoji="1" lang="zh-TW" altLang="en-US" dirty="0"/>
          </a:p>
        </p:txBody>
      </p:sp>
      <p:pic>
        <p:nvPicPr>
          <p:cNvPr id="4" name="labels-2d" descr="labels-2d">
            <a:hlinkClick r:id="" action="ppaction://media"/>
            <a:extLst>
              <a:ext uri="{FF2B5EF4-FFF2-40B4-BE49-F238E27FC236}">
                <a16:creationId xmlns:a16="http://schemas.microsoft.com/office/drawing/2014/main" id="{173D672D-2186-C74D-8D2B-CF620A516A6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8131" y="3965655"/>
            <a:ext cx="8697944" cy="1931563"/>
          </a:xfr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D454BFE-4F19-274C-8B4E-84664A7EC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1B6C9-2487-9E42-92CE-6538CA5C7F64}" type="slidenum">
              <a:rPr kumimoji="1" lang="zh-TW" altLang="en-US" smtClean="0"/>
              <a:t>2</a:t>
            </a:fld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8A5CE96-3A06-F34B-97FE-32CF5C61C27A}"/>
              </a:ext>
            </a:extLst>
          </p:cNvPr>
          <p:cNvSpPr txBox="1"/>
          <p:nvPr/>
        </p:nvSpPr>
        <p:spPr>
          <a:xfrm>
            <a:off x="306419" y="2169070"/>
            <a:ext cx="86213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fontAlgn="base">
              <a:buFont typeface="Arial" panose="020B0604020202020204" pitchFamily="34" charset="0"/>
              <a:buChar char="•"/>
            </a:pPr>
            <a:r>
              <a:rPr lang="en" altLang="zh-TW" sz="2200" dirty="0">
                <a:latin typeface="Times" pitchFamily="2" charset="0"/>
              </a:rPr>
              <a:t>Waymo dataset provide 2D bounding box labels in the camera images. The bounding boxes cover only the visible parts of the objects.</a:t>
            </a:r>
          </a:p>
          <a:p>
            <a:pPr marL="214313" indent="-214313" fontAlgn="base">
              <a:buFont typeface="Arial" panose="020B0604020202020204" pitchFamily="34" charset="0"/>
              <a:buChar char="•"/>
            </a:pPr>
            <a:r>
              <a:rPr lang="en" altLang="zh-TW" sz="2200" dirty="0">
                <a:latin typeface="Times" pitchFamily="2" charset="0"/>
              </a:rPr>
              <a:t>There are 4 classes of 2D labels: vehicles, pedestrians, cyclists, signs. </a:t>
            </a:r>
          </a:p>
          <a:p>
            <a:pPr marL="214313" indent="-214313" fontAlgn="base">
              <a:buFont typeface="Arial" panose="020B0604020202020204" pitchFamily="34" charset="0"/>
              <a:buChar char="•"/>
            </a:pPr>
            <a:r>
              <a:rPr lang="en" altLang="zh-TW" sz="2200" dirty="0">
                <a:latin typeface="Times" pitchFamily="2" charset="0"/>
              </a:rPr>
              <a:t>Video for 20 seconds in each </a:t>
            </a:r>
            <a:r>
              <a:rPr lang="en" altLang="zh-TW" sz="2200" dirty="0" err="1">
                <a:latin typeface="Times" pitchFamily="2" charset="0"/>
              </a:rPr>
              <a:t>TFrecords</a:t>
            </a:r>
            <a:endParaRPr lang="en" altLang="zh-TW" sz="2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01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7B0138B-04A8-B149-8F12-5A12CD447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888" y="3064795"/>
            <a:ext cx="2600325" cy="1771650"/>
          </a:xfrm>
        </p:spPr>
      </p:pic>
      <p:sp>
        <p:nvSpPr>
          <p:cNvPr id="17" name="投影片編號版面配置區 16">
            <a:extLst>
              <a:ext uri="{FF2B5EF4-FFF2-40B4-BE49-F238E27FC236}">
                <a16:creationId xmlns:a16="http://schemas.microsoft.com/office/drawing/2014/main" id="{F685BBAB-F3E8-CB4C-95E3-CE027E5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1B6C9-2487-9E42-92CE-6538CA5C7F64}" type="slidenum">
              <a:rPr kumimoji="1" lang="zh-TW" altLang="en-US" smtClean="0"/>
              <a:t>3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705E246-FBB0-1747-B948-6EE033360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975" y="3086404"/>
            <a:ext cx="2581275" cy="17526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5504C9B-1CB9-E849-9332-860629F6C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63" y="4943183"/>
            <a:ext cx="2476500" cy="12954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9A30555-061D-5949-9280-8548F6713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750" y="4514558"/>
            <a:ext cx="2476500" cy="17526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44E0F629-5872-CD42-98D3-4019779349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9788" y="4908779"/>
            <a:ext cx="2533650" cy="1323975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E221869D-13BC-8047-922B-B8BF097698F3}"/>
              </a:ext>
            </a:extLst>
          </p:cNvPr>
          <p:cNvSpPr txBox="1"/>
          <p:nvPr/>
        </p:nvSpPr>
        <p:spPr>
          <a:xfrm>
            <a:off x="623888" y="1978408"/>
            <a:ext cx="76080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2200" dirty="0">
                <a:latin typeface="Times" pitchFamily="2" charset="0"/>
              </a:rPr>
              <a:t>The dataset contains images from five cameras associated with five different directions. </a:t>
            </a:r>
            <a:br>
              <a:rPr lang="en" altLang="zh-TW" sz="2200" dirty="0">
                <a:latin typeface="Times" pitchFamily="2" charset="0"/>
              </a:rPr>
            </a:br>
            <a:r>
              <a:rPr lang="en" altLang="zh-TW" sz="2200" dirty="0">
                <a:latin typeface="Times" pitchFamily="2" charset="0"/>
              </a:rPr>
              <a:t>They are front, front left, front right, side left, and side right.</a:t>
            </a:r>
            <a:endParaRPr kumimoji="1" lang="zh-TW" altLang="en-US" sz="2200" dirty="0">
              <a:latin typeface="Times" pitchFamily="2" charset="0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BA74B5AB-2A40-C845-9D3A-999937117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72" y="590842"/>
            <a:ext cx="7886700" cy="994172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Introduction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2804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93351D-7CA7-6D48-A2B0-50B12241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498" y="485310"/>
            <a:ext cx="9026031" cy="1083329"/>
          </a:xfrm>
        </p:spPr>
        <p:txBody>
          <a:bodyPr>
            <a:noAutofit/>
          </a:bodyPr>
          <a:lstStyle/>
          <a:p>
            <a:r>
              <a:rPr kumimoji="1" lang="en-US" altLang="zh-TW" sz="4000" dirty="0"/>
              <a:t>Data Preprocessing - label</a:t>
            </a:r>
            <a:endParaRPr kumimoji="1" lang="zh-TW" altLang="en-US" sz="4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D9B3F4-AB57-5A46-9E73-FECCB8892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Camera data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6BD8082C-45E0-844B-A743-654125A80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1B6C9-2487-9E42-92CE-6538CA5C7F64}" type="slidenum">
              <a:rPr kumimoji="1" lang="zh-TW" altLang="en-US" smtClean="0"/>
              <a:t>4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ED9D6DE-51F4-1A4A-9412-34B82FD8D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68" y="2487217"/>
            <a:ext cx="3450964" cy="332826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97CC191-F687-2A43-8205-E060F5BDFEB8}"/>
              </a:ext>
            </a:extLst>
          </p:cNvPr>
          <p:cNvSpPr/>
          <p:nvPr/>
        </p:nvSpPr>
        <p:spPr>
          <a:xfrm>
            <a:off x="734963" y="3142791"/>
            <a:ext cx="1898751" cy="57241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EB6F9CE-55A0-E744-A290-A56166FD8C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51" t="13505" r="8523" b="13533"/>
          <a:stretch/>
        </p:blipFill>
        <p:spPr>
          <a:xfrm>
            <a:off x="4032156" y="2314635"/>
            <a:ext cx="4980605" cy="354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84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EF0E8D-6D2D-874E-850E-07FEED7FB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Data Preprocessing</a:t>
            </a:r>
            <a:endParaRPr kumimoji="1" lang="zh-TW" altLang="en-US" dirty="0"/>
          </a:p>
        </p:txBody>
      </p:sp>
      <p:pic>
        <p:nvPicPr>
          <p:cNvPr id="26" name="內容版面配置區 25">
            <a:extLst>
              <a:ext uri="{FF2B5EF4-FFF2-40B4-BE49-F238E27FC236}">
                <a16:creationId xmlns:a16="http://schemas.microsoft.com/office/drawing/2014/main" id="{13904655-1805-AB40-8163-2DA842832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3533" y="2429175"/>
            <a:ext cx="4554769" cy="3168535"/>
          </a:xfrm>
        </p:spPr>
      </p:pic>
      <p:sp>
        <p:nvSpPr>
          <p:cNvPr id="27" name="投影片編號版面配置區 26">
            <a:extLst>
              <a:ext uri="{FF2B5EF4-FFF2-40B4-BE49-F238E27FC236}">
                <a16:creationId xmlns:a16="http://schemas.microsoft.com/office/drawing/2014/main" id="{931957D7-05B9-FF4C-98C8-96F687331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1B6C9-2487-9E42-92CE-6538CA5C7F64}" type="slidenum">
              <a:rPr kumimoji="1" lang="zh-TW" altLang="en-US" smtClean="0"/>
              <a:t>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37F121E-33B0-C74D-A385-37F9E3766B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800" b="16915"/>
          <a:stretch/>
        </p:blipFill>
        <p:spPr>
          <a:xfrm>
            <a:off x="4572000" y="4408714"/>
            <a:ext cx="4438651" cy="47761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8C541BD-2030-964E-8E7A-25E3C7E5D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429000"/>
            <a:ext cx="4331153" cy="299389"/>
          </a:xfrm>
          <a:prstGeom prst="rect">
            <a:avLst/>
          </a:prstGeom>
        </p:spPr>
      </p:pic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A8EF179E-5A19-DF48-80BB-846D6BDE0BF0}"/>
              </a:ext>
            </a:extLst>
          </p:cNvPr>
          <p:cNvCxnSpPr/>
          <p:nvPr/>
        </p:nvCxnSpPr>
        <p:spPr>
          <a:xfrm flipH="1">
            <a:off x="5327197" y="3728389"/>
            <a:ext cx="710293" cy="57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FA97C4FC-48BE-D148-A7D7-25431B00B27E}"/>
              </a:ext>
            </a:extLst>
          </p:cNvPr>
          <p:cNvCxnSpPr/>
          <p:nvPr/>
        </p:nvCxnSpPr>
        <p:spPr>
          <a:xfrm flipH="1">
            <a:off x="6425732" y="3728389"/>
            <a:ext cx="710293" cy="57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32A96AC1-0D30-5A45-BF1B-4166F128FF8D}"/>
              </a:ext>
            </a:extLst>
          </p:cNvPr>
          <p:cNvCxnSpPr>
            <a:cxnSpLocks/>
          </p:cNvCxnSpPr>
          <p:nvPr/>
        </p:nvCxnSpPr>
        <p:spPr>
          <a:xfrm flipH="1">
            <a:off x="7879413" y="3728389"/>
            <a:ext cx="1" cy="6803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81E2A008-2686-2949-9D97-4FB55BFC4B0D}"/>
              </a:ext>
            </a:extLst>
          </p:cNvPr>
          <p:cNvCxnSpPr>
            <a:cxnSpLocks/>
          </p:cNvCxnSpPr>
          <p:nvPr/>
        </p:nvCxnSpPr>
        <p:spPr>
          <a:xfrm>
            <a:off x="8445031" y="3728389"/>
            <a:ext cx="0" cy="6803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DC0E3B7-F22E-7D41-BAD1-FB0A94857EA8}"/>
              </a:ext>
            </a:extLst>
          </p:cNvPr>
          <p:cNvSpPr txBox="1"/>
          <p:nvPr/>
        </p:nvSpPr>
        <p:spPr>
          <a:xfrm>
            <a:off x="4572000" y="3059506"/>
            <a:ext cx="31840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500" dirty="0"/>
              <a:t>Transform Labels into Yolo Format :</a:t>
            </a:r>
            <a:endParaRPr kumimoji="1" lang="zh-TW" altLang="en-US" sz="1500" dirty="0"/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0AE281EA-CBA3-8F48-94E0-E6B17FD03E28}"/>
              </a:ext>
            </a:extLst>
          </p:cNvPr>
          <p:cNvCxnSpPr>
            <a:cxnSpLocks/>
          </p:cNvCxnSpPr>
          <p:nvPr/>
        </p:nvCxnSpPr>
        <p:spPr>
          <a:xfrm flipH="1">
            <a:off x="4622765" y="3728389"/>
            <a:ext cx="267287" cy="5704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092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EF0E8D-6D2D-874E-850E-07FEED7FB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Training model – Yolov3</a:t>
            </a:r>
            <a:endParaRPr kumimoji="1" lang="zh-TW" altLang="en-US" dirty="0"/>
          </a:p>
        </p:txBody>
      </p:sp>
      <p:sp>
        <p:nvSpPr>
          <p:cNvPr id="13" name="內容版面配置區 12">
            <a:extLst>
              <a:ext uri="{FF2B5EF4-FFF2-40B4-BE49-F238E27FC236}">
                <a16:creationId xmlns:a16="http://schemas.microsoft.com/office/drawing/2014/main" id="{61DBA801-BCE4-8749-BDF5-F2DC71463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20" y="2381818"/>
            <a:ext cx="4487170" cy="36081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TW" sz="2200" b="1" dirty="0"/>
              <a:t>Advantages of YOLO</a:t>
            </a:r>
            <a:r>
              <a:rPr lang="zh-TW" altLang="en-US" sz="2200" dirty="0"/>
              <a:t>：</a:t>
            </a:r>
          </a:p>
          <a:p>
            <a:r>
              <a:rPr lang="en-US" altLang="zh-TW" sz="2200" dirty="0"/>
              <a:t>1</a:t>
            </a:r>
            <a:r>
              <a:rPr lang="zh-TW" altLang="en-US" sz="2200" dirty="0"/>
              <a:t>、</a:t>
            </a:r>
            <a:r>
              <a:rPr lang="en-US" altLang="zh-TW" sz="2200" dirty="0"/>
              <a:t>Short processing time : 45 fps on Titan X GPU</a:t>
            </a:r>
          </a:p>
          <a:p>
            <a:r>
              <a:rPr lang="en" altLang="zh-TW" sz="2200" dirty="0"/>
              <a:t>2</a:t>
            </a:r>
            <a:r>
              <a:rPr lang="zh-TW" altLang="en" sz="2200" dirty="0"/>
              <a:t>、</a:t>
            </a:r>
            <a:r>
              <a:rPr lang="en" altLang="zh-TW" sz="2200" dirty="0"/>
              <a:t>Detecting on global information</a:t>
            </a:r>
          </a:p>
          <a:p>
            <a:r>
              <a:rPr lang="en-US" altLang="zh-TW" sz="2200" dirty="0"/>
              <a:t>3</a:t>
            </a:r>
            <a:r>
              <a:rPr lang="zh-TW" altLang="en-US" sz="2200" dirty="0"/>
              <a:t>、</a:t>
            </a:r>
            <a:r>
              <a:rPr lang="en-US" altLang="zh-TW" sz="2200" dirty="0"/>
              <a:t>Learning object </a:t>
            </a:r>
            <a:r>
              <a:rPr lang="en" altLang="zh-TW" sz="2200" dirty="0"/>
              <a:t>generalizable-representations</a:t>
            </a:r>
            <a:endParaRPr lang="en-US" altLang="zh-TW" sz="2200" dirty="0"/>
          </a:p>
          <a:p>
            <a:r>
              <a:rPr lang="en-US" altLang="zh-TW" sz="2200" dirty="0"/>
              <a:t>4</a:t>
            </a:r>
            <a:r>
              <a:rPr lang="zh-TW" altLang="en-US" sz="2200" dirty="0"/>
              <a:t>、</a:t>
            </a:r>
            <a:r>
              <a:rPr lang="en-US" altLang="zh-TW" sz="2200" dirty="0"/>
              <a:t>High accuracy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16" name="投影片編號版面配置區 15">
            <a:extLst>
              <a:ext uri="{FF2B5EF4-FFF2-40B4-BE49-F238E27FC236}">
                <a16:creationId xmlns:a16="http://schemas.microsoft.com/office/drawing/2014/main" id="{3EB3C93C-86A7-194D-B13F-5D54F2420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1B6C9-2487-9E42-92CE-6538CA5C7F64}" type="slidenum">
              <a:rPr kumimoji="1" lang="zh-TW" altLang="en-US" smtClean="0"/>
              <a:t>6</a:t>
            </a:fld>
            <a:endParaRPr kumimoji="1"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AEEE0BE-6A6F-284A-B480-773C6AA06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695" y="2048089"/>
            <a:ext cx="3844285" cy="394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672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EF0E8D-6D2D-874E-850E-07FEED7FB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Training model – Yolov3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4B92A56-8911-AB48-B040-16B4B60BE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00290" y="2013216"/>
            <a:ext cx="5484796" cy="3762298"/>
          </a:xfr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68766521-A0B2-9944-90E6-CA8D8EF71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1B6C9-2487-9E42-92CE-6538CA5C7F64}" type="slidenum">
              <a:rPr kumimoji="1" lang="zh-TW" altLang="en-US" smtClean="0"/>
              <a:t>7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C23D66F-19B5-F040-A85A-149280014841}"/>
              </a:ext>
            </a:extLst>
          </p:cNvPr>
          <p:cNvSpPr txBox="1"/>
          <p:nvPr/>
        </p:nvSpPr>
        <p:spPr>
          <a:xfrm>
            <a:off x="628650" y="2046271"/>
            <a:ext cx="3664424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2200" dirty="0">
                <a:latin typeface="Times" pitchFamily="2" charset="0"/>
              </a:rPr>
              <a:t>All Bounding Box, All classes</a:t>
            </a:r>
          </a:p>
          <a:p>
            <a:r>
              <a:rPr lang="en" altLang="zh-TW" sz="2200" dirty="0">
                <a:latin typeface="Times" pitchFamily="2" charset="0"/>
              </a:rPr>
              <a:t>1) Image → </a:t>
            </a:r>
            <a:r>
              <a:rPr lang="en" altLang="zh-TW" sz="2200" b="1" dirty="0">
                <a:latin typeface="Times" pitchFamily="2" charset="0"/>
              </a:rPr>
              <a:t>S x S </a:t>
            </a:r>
            <a:r>
              <a:rPr lang="en" altLang="zh-TW" sz="2200" dirty="0">
                <a:latin typeface="Times" pitchFamily="2" charset="0"/>
              </a:rPr>
              <a:t>grids </a:t>
            </a:r>
          </a:p>
          <a:p>
            <a:r>
              <a:rPr lang="en" altLang="zh-TW" sz="2200" dirty="0">
                <a:latin typeface="Times" pitchFamily="2" charset="0"/>
              </a:rPr>
              <a:t>2) grid cell  </a:t>
            </a:r>
          </a:p>
          <a:p>
            <a:br>
              <a:rPr lang="en" altLang="zh-TW" sz="2200" dirty="0">
                <a:latin typeface="Times" pitchFamily="2" charset="0"/>
              </a:rPr>
            </a:br>
            <a:r>
              <a:rPr lang="en" altLang="zh-TW" sz="2200" dirty="0">
                <a:latin typeface="Times" pitchFamily="2" charset="0"/>
              </a:rPr>
              <a:t>→ </a:t>
            </a:r>
            <a:r>
              <a:rPr lang="en" altLang="zh-TW" sz="2200" b="1" dirty="0">
                <a:latin typeface="Times" pitchFamily="2" charset="0"/>
              </a:rPr>
              <a:t>B</a:t>
            </a:r>
            <a:r>
              <a:rPr lang="en" altLang="zh-TW" sz="2200" dirty="0">
                <a:latin typeface="Times" pitchFamily="2" charset="0"/>
              </a:rPr>
              <a:t>: Bounding Boxes and Confidence score</a:t>
            </a:r>
          </a:p>
          <a:p>
            <a:endParaRPr lang="en" altLang="zh-TW" sz="2200" i="1" dirty="0">
              <a:latin typeface="Times" pitchFamily="2" charset="0"/>
            </a:endParaRPr>
          </a:p>
          <a:p>
            <a:r>
              <a:rPr lang="en" altLang="zh-TW" sz="2200" i="1" dirty="0">
                <a:latin typeface="Times" pitchFamily="2" charset="0"/>
              </a:rPr>
              <a:t>x, y, w, h, confidence </a:t>
            </a:r>
            <a:endParaRPr lang="en" altLang="zh-TW" sz="2200" dirty="0">
              <a:latin typeface="Times" pitchFamily="2" charset="0"/>
            </a:endParaRPr>
          </a:p>
          <a:p>
            <a:endParaRPr lang="en" altLang="zh-TW" sz="2200" dirty="0">
              <a:latin typeface="Times" pitchFamily="2" charset="0"/>
            </a:endParaRPr>
          </a:p>
          <a:p>
            <a:endParaRPr lang="en" altLang="zh-TW" sz="2200" dirty="0">
              <a:latin typeface="Times" pitchFamily="2" charset="0"/>
            </a:endParaRPr>
          </a:p>
          <a:p>
            <a:r>
              <a:rPr lang="en" altLang="zh-TW" sz="2200" dirty="0">
                <a:latin typeface="Times" pitchFamily="2" charset="0"/>
              </a:rPr>
              <a:t>→ C: class probabilities</a:t>
            </a:r>
          </a:p>
          <a:p>
            <a:endParaRPr lang="en" altLang="zh-TW" sz="2200" dirty="0">
              <a:latin typeface="Times" pitchFamily="2" charset="0"/>
            </a:endParaRPr>
          </a:p>
          <a:p>
            <a:endParaRPr lang="en" altLang="zh-TW" sz="2200" dirty="0">
              <a:latin typeface="Times" pitchFamily="2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258FA0F-776E-574C-992D-A33DDD1A6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891" y="5020028"/>
            <a:ext cx="1230086" cy="24263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F50F373-BE96-524C-A49F-C769539FC086}"/>
              </a:ext>
            </a:extLst>
          </p:cNvPr>
          <p:cNvSpPr/>
          <p:nvPr/>
        </p:nvSpPr>
        <p:spPr>
          <a:xfrm>
            <a:off x="628650" y="4412861"/>
            <a:ext cx="2459107" cy="45311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59F3865-44FD-CD49-B98F-9B10596EA216}"/>
              </a:ext>
            </a:extLst>
          </p:cNvPr>
          <p:cNvSpPr/>
          <p:nvPr/>
        </p:nvSpPr>
        <p:spPr>
          <a:xfrm>
            <a:off x="708892" y="4486992"/>
            <a:ext cx="1019135" cy="270539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07C1FBA-F0A3-B146-B1B6-F50EDC4D5510}"/>
              </a:ext>
            </a:extLst>
          </p:cNvPr>
          <p:cNvSpPr/>
          <p:nvPr/>
        </p:nvSpPr>
        <p:spPr>
          <a:xfrm>
            <a:off x="1728027" y="4508345"/>
            <a:ext cx="1266963" cy="249186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/>
          </a:p>
        </p:txBody>
      </p:sp>
    </p:spTree>
    <p:extLst>
      <p:ext uri="{BB962C8B-B14F-4D97-AF65-F5344CB8AC3E}">
        <p14:creationId xmlns:p14="http://schemas.microsoft.com/office/powerpoint/2010/main" val="2503393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EF0E8D-6D2D-874E-850E-07FEED7FB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583" y="660487"/>
            <a:ext cx="8946519" cy="1083329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/>
              <a:t>Training model – Yolov3 with Darknet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A2177A0-A3EA-A74B-991D-19711CCCE2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2583" y="3697357"/>
            <a:ext cx="8591945" cy="2400889"/>
          </a:xfr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6DD53CB-5487-6A40-AA1D-E4FFFE8D4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1B6C9-2487-9E42-92CE-6538CA5C7F64}" type="slidenum">
              <a:rPr kumimoji="1" lang="zh-TW" altLang="en-US" smtClean="0"/>
              <a:t>8</a:t>
            </a:fld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EB8C107-6848-954F-B084-B531199067D0}"/>
              </a:ext>
            </a:extLst>
          </p:cNvPr>
          <p:cNvSpPr txBox="1"/>
          <p:nvPr/>
        </p:nvSpPr>
        <p:spPr>
          <a:xfrm>
            <a:off x="475777" y="2228569"/>
            <a:ext cx="53460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200" dirty="0">
                <a:latin typeface="Times" pitchFamily="2" charset="0"/>
              </a:rPr>
              <a:t>Advantages of Darknet53 :</a:t>
            </a:r>
          </a:p>
          <a:p>
            <a:pPr marL="257175" indent="-257175">
              <a:buAutoNum type="arabicPeriod"/>
            </a:pPr>
            <a:r>
              <a:rPr kumimoji="1" lang="en-US" altLang="zh-TW" sz="2200" dirty="0">
                <a:latin typeface="Times" pitchFamily="2" charset="0"/>
              </a:rPr>
              <a:t>Written by C without other dependencies</a:t>
            </a:r>
          </a:p>
          <a:p>
            <a:pPr marL="257175" indent="-257175">
              <a:buAutoNum type="arabicPeriod"/>
            </a:pPr>
            <a:r>
              <a:rPr kumimoji="1" lang="en-US" altLang="zh-TW" sz="2200" dirty="0">
                <a:latin typeface="Times" pitchFamily="2" charset="0"/>
              </a:rPr>
              <a:t>Support CPU and GPU (</a:t>
            </a:r>
            <a:r>
              <a:rPr kumimoji="1" lang="en-US" altLang="zh-TW" sz="2200" dirty="0" err="1">
                <a:latin typeface="Times" pitchFamily="2" charset="0"/>
              </a:rPr>
              <a:t>Cuda</a:t>
            </a:r>
            <a:r>
              <a:rPr kumimoji="1" lang="en-US" altLang="zh-TW" sz="2200" dirty="0">
                <a:latin typeface="Times" pitchFamily="2" charset="0"/>
              </a:rPr>
              <a:t> /</a:t>
            </a:r>
            <a:r>
              <a:rPr kumimoji="1" lang="en-US" altLang="zh-TW" sz="2200" dirty="0" err="1">
                <a:latin typeface="Times" pitchFamily="2" charset="0"/>
              </a:rPr>
              <a:t>cuDNN</a:t>
            </a:r>
            <a:r>
              <a:rPr kumimoji="1" lang="en-US" altLang="zh-TW" sz="2200" dirty="0">
                <a:latin typeface="Times" pitchFamily="2" charset="0"/>
              </a:rPr>
              <a:t>)</a:t>
            </a:r>
            <a:endParaRPr kumimoji="1" lang="zh-TW" altLang="en-US" sz="2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696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EF0E8D-6D2D-874E-850E-07FEED7FB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Training Strategy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8670CC-CC64-E24E-9CA6-E6CB5C7B3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124" y="2281012"/>
            <a:ext cx="7989752" cy="3630795"/>
          </a:xfrm>
        </p:spPr>
        <p:txBody>
          <a:bodyPr>
            <a:normAutofit/>
          </a:bodyPr>
          <a:lstStyle/>
          <a:p>
            <a:r>
              <a:rPr lang="en" altLang="zh-TW" sz="2000" b="1" dirty="0">
                <a:latin typeface="Times" pitchFamily="2" charset="0"/>
              </a:rPr>
              <a:t>epochs</a:t>
            </a:r>
            <a:r>
              <a:rPr lang="en" altLang="zh-TW" sz="2000" dirty="0">
                <a:latin typeface="Times" pitchFamily="2" charset="0"/>
              </a:rPr>
              <a:t>=135 </a:t>
            </a:r>
          </a:p>
          <a:p>
            <a:r>
              <a:rPr lang="en" altLang="zh-TW" sz="2000" b="1" dirty="0" err="1">
                <a:latin typeface="Times" pitchFamily="2" charset="0"/>
              </a:rPr>
              <a:t>batch_size</a:t>
            </a:r>
            <a:r>
              <a:rPr lang="en" altLang="zh-TW" sz="2000" dirty="0">
                <a:latin typeface="Times" pitchFamily="2" charset="0"/>
              </a:rPr>
              <a:t>=64 </a:t>
            </a:r>
          </a:p>
          <a:p>
            <a:r>
              <a:rPr lang="en" altLang="zh-TW" sz="2000" b="1" dirty="0">
                <a:latin typeface="Times" pitchFamily="2" charset="0"/>
              </a:rPr>
              <a:t>momentum </a:t>
            </a:r>
            <a:r>
              <a:rPr lang="en" altLang="zh-TW" sz="2000" dirty="0">
                <a:latin typeface="Times" pitchFamily="2" charset="0"/>
              </a:rPr>
              <a:t>= 0.9 </a:t>
            </a:r>
          </a:p>
          <a:p>
            <a:r>
              <a:rPr lang="en" altLang="zh-TW" sz="2000" b="1" dirty="0">
                <a:latin typeface="Times" pitchFamily="2" charset="0"/>
              </a:rPr>
              <a:t>decay</a:t>
            </a:r>
            <a:r>
              <a:rPr lang="en" altLang="zh-TW" sz="2000" dirty="0">
                <a:latin typeface="Times" pitchFamily="2" charset="0"/>
              </a:rPr>
              <a:t>=0.0005</a:t>
            </a:r>
          </a:p>
          <a:p>
            <a:r>
              <a:rPr lang="en" altLang="zh-TW" sz="2000" b="1" dirty="0">
                <a:latin typeface="Times" pitchFamily="2" charset="0"/>
              </a:rPr>
              <a:t>Learning rate=0.001</a:t>
            </a:r>
            <a:endParaRPr lang="en" altLang="zh-TW" sz="2000" dirty="0">
              <a:latin typeface="Times" pitchFamily="2" charset="0"/>
            </a:endParaRPr>
          </a:p>
          <a:p>
            <a:r>
              <a:rPr lang="en" altLang="zh-TW" sz="2000" b="1" dirty="0" err="1">
                <a:latin typeface="Times" pitchFamily="2" charset="0"/>
              </a:rPr>
              <a:t>dropout_rate</a:t>
            </a:r>
            <a:r>
              <a:rPr lang="en" altLang="zh-TW" sz="2000" dirty="0">
                <a:latin typeface="Times" pitchFamily="2" charset="0"/>
              </a:rPr>
              <a:t>=0.5 </a:t>
            </a:r>
          </a:p>
          <a:p>
            <a:r>
              <a:rPr lang="en" altLang="zh-TW" sz="2000" b="1" dirty="0">
                <a:latin typeface="Times" pitchFamily="2" charset="0"/>
              </a:rPr>
              <a:t>augmentation</a:t>
            </a:r>
            <a:r>
              <a:rPr lang="en" altLang="zh-TW" sz="2000" dirty="0">
                <a:latin typeface="Times" pitchFamily="2" charset="0"/>
              </a:rPr>
              <a:t> </a:t>
            </a:r>
            <a:br>
              <a:rPr lang="en" altLang="zh-TW" sz="2000" dirty="0">
                <a:latin typeface="Times" pitchFamily="2" charset="0"/>
              </a:rPr>
            </a:br>
            <a:r>
              <a:rPr lang="en" altLang="zh-TW" sz="2000" dirty="0">
                <a:latin typeface="Times" pitchFamily="2" charset="0"/>
              </a:rPr>
              <a:t>=[scaling, translation, exposure, saturation] </a:t>
            </a:r>
          </a:p>
          <a:p>
            <a:endParaRPr kumimoji="1" lang="zh-TW" altLang="en-US" dirty="0">
              <a:latin typeface="Times" pitchFamily="2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0B26199-218C-A441-B014-768C0FBB6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1B6C9-2487-9E42-92CE-6538CA5C7F64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4766084"/>
      </p:ext>
    </p:extLst>
  </p:cSld>
  <p:clrMapOvr>
    <a:masterClrMapping/>
  </p:clrMapOvr>
</p:sld>
</file>

<file path=ppt/theme/theme1.xml><?xml version="1.0" encoding="utf-8"?>
<a:theme xmlns:a="http://schemas.openxmlformats.org/drawingml/2006/main" name="股利">
  <a:themeElements>
    <a:clrScheme name="股利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65359"/>
      </a:accent1>
      <a:accent2>
        <a:srgbClr val="ED8428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股利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股利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16583</TotalTime>
  <Words>289</Words>
  <Application>Microsoft Office PowerPoint</Application>
  <PresentationFormat>如螢幕大小 (4:3)</PresentationFormat>
  <Paragraphs>69</Paragraphs>
  <Slides>15</Slides>
  <Notes>3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1" baseType="lpstr">
      <vt:lpstr>Arial</vt:lpstr>
      <vt:lpstr>Calibri</vt:lpstr>
      <vt:lpstr>Gill Sans MT</vt:lpstr>
      <vt:lpstr>Times</vt:lpstr>
      <vt:lpstr>Wingdings 2</vt:lpstr>
      <vt:lpstr>股利</vt:lpstr>
      <vt:lpstr>Waymo 2D Detection Challenge by YOLOv3</vt:lpstr>
      <vt:lpstr>Introduction</vt:lpstr>
      <vt:lpstr>Introduction</vt:lpstr>
      <vt:lpstr>Data Preprocessing - label</vt:lpstr>
      <vt:lpstr>Data Preprocessing</vt:lpstr>
      <vt:lpstr>Training model – Yolov3</vt:lpstr>
      <vt:lpstr>Training model – Yolov3</vt:lpstr>
      <vt:lpstr>Training model – Yolov3 with Darknet</vt:lpstr>
      <vt:lpstr>Training Strategy</vt:lpstr>
      <vt:lpstr>Training Result - mAP</vt:lpstr>
      <vt:lpstr>Detection Demo</vt:lpstr>
      <vt:lpstr>Detection Demo</vt:lpstr>
      <vt:lpstr>PowerPoint 簡報</vt:lpstr>
      <vt:lpstr>Data Preprocessing</vt:lpstr>
      <vt:lpstr>Outline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Mixed Size Crossbar based RRAM CNN Accelerator with Overlapped Mapping Method</dc:title>
  <dc:creator>user</dc:creator>
  <cp:lastModifiedBy>taiyen</cp:lastModifiedBy>
  <cp:revision>84</cp:revision>
  <dcterms:created xsi:type="dcterms:W3CDTF">2020-02-18T04:39:48Z</dcterms:created>
  <dcterms:modified xsi:type="dcterms:W3CDTF">2022-10-18T10:53:26Z</dcterms:modified>
</cp:coreProperties>
</file>